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6" r:id="rId18"/>
    <p:sldId id="308" r:id="rId19"/>
    <p:sldId id="309" r:id="rId20"/>
    <p:sldId id="314" r:id="rId21"/>
    <p:sldId id="310" r:id="rId22"/>
    <p:sldId id="315" r:id="rId23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/>
    <p:restoredTop sz="78503"/>
  </p:normalViewPr>
  <p:slideViewPr>
    <p:cSldViewPr>
      <p:cViewPr varScale="1">
        <p:scale>
          <a:sx n="177" d="100"/>
          <a:sy n="177" d="100"/>
        </p:scale>
        <p:origin x="24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54593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 significant difference between MAF thresholds for genotyped and imputed macrohaplogroup concordance (when haplogroups are assigned by Hi-MC)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MAF &gt; 0.1% does perform best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much to improve on though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Genotyped dataset performs well initially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significant difference when haplogroup performance is examined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is still the best performer – others show a decrease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can capture micro-haplogroups with greater accuracy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Significant difference between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 values starting at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=5,000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19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057450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 significant difference between MAF thresholds for genotyped and imputed macrohaplogroup concordance (when haplogroups are assigned by Hi-MC)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MAF &gt; 1% does perform best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much to improve on though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Genotyped dataset performs well initially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significant difference when haplogroup performance is examined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is still the best performer – others show a decrease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MAF &gt; 0.1% can capture micro-haplogroups with greater accuracy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Significant difference between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 values starting at </a:t>
            </a:r>
            <a:r>
              <a:rPr lang="en-US" dirty="0" err="1"/>
              <a:t>k</a:t>
            </a:r>
            <a:r>
              <a:rPr lang="en-US" baseline="-25000" dirty="0" err="1"/>
              <a:t>hap</a:t>
            </a:r>
            <a:r>
              <a:rPr lang="en-US" dirty="0"/>
              <a:t>=5,000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5286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nrdp.2016.80" TargetMode="External"/><Relationship Id="rId5" Type="http://schemas.openxmlformats.org/officeDocument/2006/relationships/hyperlink" Target="https://doi.org/10.1038/nrg160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.23andme.com/reports/maternal_haplogro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.23andme.com/reports/maternal_haplogrou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fsigss.2015.09.155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450547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BC969-B60B-3342-AE31-B04495B6ED63}"/>
              </a:ext>
            </a:extLst>
          </p:cNvPr>
          <p:cNvSpPr txBox="1"/>
          <p:nvPr/>
        </p:nvSpPr>
        <p:spPr>
          <a:xfrm>
            <a:off x="179513" y="619534"/>
            <a:ext cx="4325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imputation procedure: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Sample genotypes and reference haplotypes are gathered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Sample genotypes are matched to their closest haplotypes in the reference panel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Missing variant in filled in</a:t>
            </a:r>
          </a:p>
          <a:p>
            <a:endParaRPr lang="en-US" dirty="0"/>
          </a:p>
          <a:p>
            <a:r>
              <a:rPr lang="en-US" sz="1600" dirty="0"/>
              <a:t>Imputation of missing DNA variants relies on a reference panel that contains haplotypes representative of population genetic diversity</a:t>
            </a:r>
          </a:p>
          <a:p>
            <a:endParaRPr lang="en-US" sz="1600" dirty="0"/>
          </a:p>
          <a:p>
            <a:r>
              <a:rPr lang="en-US" sz="1600" dirty="0"/>
              <a:t>If a population isn’t represented in a reference, their haplotypes will be missed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</a:p>
              <a:p>
                <a:pPr lvl="1"/>
                <a:r>
                  <a:rPr lang="en-US" sz="1600" dirty="0"/>
                  <a:t>Excluded imputed sites where info score ≤ 0.3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Determined ability to impute missing variants by creating </a:t>
                </a:r>
                <a:r>
                  <a:rPr lang="en-US" sz="1800" i="1" dirty="0"/>
                  <a:t>in silico</a:t>
                </a:r>
                <a:r>
                  <a:rPr lang="en-US" sz="1800" dirty="0"/>
                  <a:t> genotyping microarrays</a:t>
                </a:r>
              </a:p>
              <a:p>
                <a:pPr lvl="1"/>
                <a:r>
                  <a:rPr lang="en-US" sz="1400" dirty="0"/>
                  <a:t>Only retained sites in 1,000 Genomes VCF that appear in 103 commonly used SNP chips</a:t>
                </a:r>
              </a:p>
              <a:p>
                <a:pPr lvl="2"/>
                <a:r>
                  <a:rPr lang="en-US" sz="1200" dirty="0"/>
                  <a:t>Then </a:t>
                </a:r>
                <a:r>
                  <a:rPr lang="en-US" sz="1200"/>
                  <a:t>imputed those removed</a:t>
                </a:r>
                <a:endParaRPr lang="en-US" sz="1200" dirty="0"/>
              </a:p>
              <a:p>
                <a:pPr lvl="1"/>
                <a:r>
                  <a:rPr lang="en-US" sz="1400" dirty="0"/>
                  <a:t>Tested different MAFs</a:t>
                </a:r>
              </a:p>
              <a:p>
                <a:pPr lvl="1"/>
                <a:r>
                  <a:rPr lang="en-US" sz="14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400" dirty="0"/>
                  <a:t> parameter)</a:t>
                </a:r>
              </a:p>
              <a:p>
                <a:pPr lvl="1"/>
                <a:endParaRPr lang="en-US" sz="1400" dirty="0"/>
              </a:p>
              <a:p>
                <a:r>
                  <a:rPr lang="en-US" sz="18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400" dirty="0"/>
                  <a:t>Genotype concordance (Matthew’s correlation coefficient, MCC)</a:t>
                </a:r>
              </a:p>
              <a:p>
                <a:pPr lvl="1"/>
                <a:r>
                  <a:rPr lang="en-US" sz="1400" dirty="0"/>
                  <a:t>Haplogroup concordance</a:t>
                </a:r>
              </a:p>
              <a:p>
                <a:pPr lvl="2"/>
                <a:r>
                  <a:rPr lang="en-US" sz="1100" dirty="0"/>
                  <a:t>HaploGrep2.0</a:t>
                </a:r>
              </a:p>
              <a:p>
                <a:pPr lvl="2"/>
                <a:r>
                  <a:rPr lang="en-US" sz="1100" dirty="0"/>
                  <a:t>Hi-MC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210" r="-1235" b="-10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is high-quality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5621122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3088"/>
            <a:ext cx="8519170" cy="857250"/>
          </a:xfrm>
        </p:spPr>
        <p:txBody>
          <a:bodyPr/>
          <a:lstStyle/>
          <a:p>
            <a:r>
              <a:rPr lang="en-US" sz="3200" dirty="0"/>
              <a:t>Reference alignment/panel is globally diverse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747555"/>
              </p:ext>
            </p:extLst>
          </p:nvPr>
        </p:nvGraphicFramePr>
        <p:xfrm>
          <a:off x="323528" y="1436688"/>
          <a:ext cx="8496945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A3E22-DB38-9E4A-B92B-EF36FBA1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6" y="573088"/>
            <a:ext cx="8618734" cy="857250"/>
          </a:xfrm>
        </p:spPr>
        <p:txBody>
          <a:bodyPr/>
          <a:lstStyle/>
          <a:p>
            <a:r>
              <a:rPr lang="en-AU" dirty="0"/>
              <a:t>All major macrohaplogroups represented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6C0FD-AF21-6A47-A2F1-105A9DDD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F29B95-15B2-D948-B63F-EDDAEA28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9" y="1427063"/>
            <a:ext cx="7443502" cy="3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028AF4-2AFB-814B-AAE5-32E748D0D5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646460"/>
                <a:ext cx="4038600" cy="4176464"/>
              </a:xfrm>
            </p:spPr>
            <p:txBody>
              <a:bodyPr/>
              <a:lstStyle/>
              <a:p>
                <a:r>
                  <a:rPr lang="en-US" sz="2400" dirty="0"/>
                  <a:t>Significant difference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&gt;0.1%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&gt;1%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Lower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𝑀𝐴𝐹</m:t>
                    </m:r>
                  </m:oMath>
                </a14:m>
                <a:r>
                  <a:rPr lang="en-US" sz="2000" dirty="0"/>
                  <a:t> thresholds perform better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All comparisons become significant when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  <m:r>
                      <a:rPr lang="en-AU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2000" dirty="0"/>
                  <a:t> parameters perform better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028AF4-2AFB-814B-AAE5-32E748D0D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646460"/>
                <a:ext cx="4038600" cy="4176464"/>
              </a:xfrm>
              <a:blipFill>
                <a:blip r:embed="rId2"/>
                <a:stretch>
                  <a:fillRect l="-2201" t="-912" b="-3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993EC-C557-7547-95F2-3C2B1715D484}"/>
              </a:ext>
            </a:extLst>
          </p:cNvPr>
          <p:cNvSpPr txBox="1"/>
          <p:nvPr/>
        </p:nvSpPr>
        <p:spPr>
          <a:xfrm>
            <a:off x="1907703" y="12799"/>
            <a:ext cx="723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2"/>
                </a:solidFill>
              </a:rPr>
              <a:t>Lower minor allele frequency results in greater genotype imputation accuracy</a:t>
            </a:r>
            <a:br>
              <a:rPr lang="en-US" sz="1400" b="1" dirty="0">
                <a:solidFill>
                  <a:schemeClr val="tx2"/>
                </a:solidFill>
              </a:rPr>
            </a:br>
            <a:r>
              <a:rPr lang="en-US" sz="1400" b="1" dirty="0">
                <a:solidFill>
                  <a:schemeClr val="tx2"/>
                </a:solidFill>
              </a:rPr>
              <a:t>Higher </a:t>
            </a:r>
            <a:r>
              <a:rPr lang="en-US" sz="1400" b="1" dirty="0" err="1">
                <a:solidFill>
                  <a:schemeClr val="tx2"/>
                </a:solidFill>
              </a:rPr>
              <a:t>k</a:t>
            </a:r>
            <a:r>
              <a:rPr lang="en-US" sz="1400" b="1" baseline="-25000" dirty="0" err="1">
                <a:solidFill>
                  <a:schemeClr val="tx2"/>
                </a:solidFill>
              </a:rPr>
              <a:t>hap</a:t>
            </a:r>
            <a:r>
              <a:rPr lang="en-US" sz="1400" b="1" dirty="0">
                <a:solidFill>
                  <a:schemeClr val="tx2"/>
                </a:solidFill>
              </a:rPr>
              <a:t> parameter values result in worse genotype imputation accuracy</a:t>
            </a:r>
          </a:p>
        </p:txBody>
      </p:sp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  <p:pic>
        <p:nvPicPr>
          <p:cNvPr id="6" name="Picture 5" descr="A picture containing light, sitting, lit, dark&#10;&#10;Description automatically generated">
            <a:extLst>
              <a:ext uri="{FF2B5EF4-FFF2-40B4-BE49-F238E27FC236}">
                <a16:creationId xmlns:a16="http://schemas.microsoft.com/office/drawing/2014/main" id="{29712179-957E-0947-98D1-5900B304A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BB2F3-8814-D74A-9450-67D572C7C353}"/>
              </a:ext>
            </a:extLst>
          </p:cNvPr>
          <p:cNvSpPr txBox="1"/>
          <p:nvPr/>
        </p:nvSpPr>
        <p:spPr>
          <a:xfrm>
            <a:off x="1907703" y="12799"/>
            <a:ext cx="7236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2"/>
                </a:solidFill>
              </a:rPr>
              <a:t>Imputation negligibly improves haplogroup assignment</a:t>
            </a:r>
            <a:br>
              <a:rPr lang="en-US" sz="1400" b="1" dirty="0">
                <a:solidFill>
                  <a:schemeClr val="tx2"/>
                </a:solidFill>
              </a:rPr>
            </a:br>
            <a:r>
              <a:rPr lang="en-US" sz="1400" b="1" dirty="0">
                <a:solidFill>
                  <a:schemeClr val="tx2"/>
                </a:solidFill>
              </a:rPr>
              <a:t>accuracy when assigned using </a:t>
            </a:r>
            <a:r>
              <a:rPr lang="en-US" sz="1400" b="1" dirty="0" err="1">
                <a:solidFill>
                  <a:schemeClr val="tx2"/>
                </a:solidFill>
              </a:rPr>
              <a:t>HaploGrep</a:t>
            </a:r>
            <a:r>
              <a:rPr lang="en-US" sz="1400" b="1" dirty="0">
                <a:solidFill>
                  <a:schemeClr val="tx2"/>
                </a:solidFill>
              </a:rPr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8F9B-0DFF-5643-8410-117B53C1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1079-BC5D-264E-9DBA-A3E05DB0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FDF3D-300D-894C-A46D-0E85A124FB0A}"/>
              </a:ext>
            </a:extLst>
          </p:cNvPr>
          <p:cNvSpPr txBox="1"/>
          <p:nvPr/>
        </p:nvSpPr>
        <p:spPr>
          <a:xfrm>
            <a:off x="1907703" y="12799"/>
            <a:ext cx="723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2"/>
                </a:solidFill>
              </a:rPr>
              <a:t>Imputation results in much improved haplogroup assignment when using Hi-MC</a:t>
            </a:r>
          </a:p>
        </p:txBody>
      </p:sp>
    </p:spTree>
    <p:extLst>
      <p:ext uri="{BB962C8B-B14F-4D97-AF65-F5344CB8AC3E}">
        <p14:creationId xmlns:p14="http://schemas.microsoft.com/office/powerpoint/2010/main" val="39948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2734F-5F5D-724C-988E-901E63F4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BCADD-CADD-994B-A383-190973F7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reference panel is diverse and high-quality</a:t>
            </a:r>
          </a:p>
          <a:p>
            <a:pPr lvl="1"/>
            <a:r>
              <a:rPr lang="en-US" sz="1800" dirty="0"/>
              <a:t>Geographically and phylogenetically</a:t>
            </a:r>
          </a:p>
          <a:p>
            <a:pPr lvl="1"/>
            <a:endParaRPr lang="en-US" sz="1800" dirty="0"/>
          </a:p>
          <a:p>
            <a:r>
              <a:rPr lang="en-US" sz="2000" dirty="0"/>
              <a:t>Our reference panel is useful for imputing missing mtDNA variants</a:t>
            </a:r>
          </a:p>
          <a:p>
            <a:pPr lvl="1"/>
            <a:r>
              <a:rPr lang="en-US" sz="1800" dirty="0"/>
              <a:t>Obvious when genotypes are considered</a:t>
            </a:r>
          </a:p>
          <a:p>
            <a:pPr lvl="1"/>
            <a:r>
              <a:rPr lang="en-US" sz="1800" dirty="0"/>
              <a:t>Not as obvious when haplotypes are considered</a:t>
            </a:r>
          </a:p>
          <a:p>
            <a:pPr lvl="1"/>
            <a:endParaRPr lang="en-US" sz="1600" dirty="0"/>
          </a:p>
          <a:p>
            <a:r>
              <a:rPr lang="en-US" sz="2000" dirty="0"/>
              <a:t>Our reference panel has the potential to be a powerful tool to simplify and expedite mtDNA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CE132-0CF9-4C4E-BBB8-42A37DC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E2111-C7AD-0A47-80CC-C6FB101C1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 And…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F718F-02BC-C341-B7E6-451BFAE2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22</a:t>
            </a:fld>
            <a:endParaRPr lang="en-AU" altLang="x-none"/>
          </a:p>
        </p:txBody>
      </p:sp>
      <p:pic>
        <p:nvPicPr>
          <p:cNvPr id="1026" name="Picture 2" descr="Professor Simon Easteal | The John Curtin School of Medical Research">
            <a:extLst>
              <a:ext uri="{FF2B5EF4-FFF2-40B4-BE49-F238E27FC236}">
                <a16:creationId xmlns:a16="http://schemas.microsoft.com/office/drawing/2014/main" id="{E85AB4B5-4A82-524A-AC4D-D9B10371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48" y="621125"/>
            <a:ext cx="1465496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7D46B-3417-F34B-A0F0-CF13ADB406F4}"/>
              </a:ext>
            </a:extLst>
          </p:cNvPr>
          <p:cNvSpPr txBox="1"/>
          <p:nvPr/>
        </p:nvSpPr>
        <p:spPr>
          <a:xfrm>
            <a:off x="4453528" y="2579824"/>
            <a:ext cx="146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Prof. Simon Easteal</a:t>
            </a:r>
          </a:p>
        </p:txBody>
      </p:sp>
      <p:pic>
        <p:nvPicPr>
          <p:cNvPr id="1028" name="Picture 4" descr="Dr Hardip Patel - Researchers - ANU">
            <a:extLst>
              <a:ext uri="{FF2B5EF4-FFF2-40B4-BE49-F238E27FC236}">
                <a16:creationId xmlns:a16="http://schemas.microsoft.com/office/drawing/2014/main" id="{F8E9B182-FC8D-B44E-A277-AA497747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76" y="621125"/>
            <a:ext cx="1302597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77ABD-EDD7-B547-91CB-8333A46E4B50}"/>
              </a:ext>
            </a:extLst>
          </p:cNvPr>
          <p:cNvSpPr txBox="1"/>
          <p:nvPr/>
        </p:nvSpPr>
        <p:spPr>
          <a:xfrm>
            <a:off x="5977912" y="2579824"/>
            <a:ext cx="130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Dr. </a:t>
            </a:r>
            <a:r>
              <a:rPr lang="en-US" sz="1100" dirty="0" err="1"/>
              <a:t>Hardip</a:t>
            </a:r>
            <a:r>
              <a:rPr lang="en-US" sz="1100" dirty="0"/>
              <a:t> Patel</a:t>
            </a:r>
          </a:p>
        </p:txBody>
      </p:sp>
      <p:pic>
        <p:nvPicPr>
          <p:cNvPr id="1030" name="Picture 6" descr="Lars Jermiin | ANU Research School of Biology">
            <a:extLst>
              <a:ext uri="{FF2B5EF4-FFF2-40B4-BE49-F238E27FC236}">
                <a16:creationId xmlns:a16="http://schemas.microsoft.com/office/drawing/2014/main" id="{E7E4E287-442C-8343-9688-2075025E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05" y="621125"/>
            <a:ext cx="1465496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8C558-B801-024D-A5BD-A988FD3C6F3B}"/>
              </a:ext>
            </a:extLst>
          </p:cNvPr>
          <p:cNvSpPr txBox="1"/>
          <p:nvPr/>
        </p:nvSpPr>
        <p:spPr>
          <a:xfrm>
            <a:off x="7333369" y="2579824"/>
            <a:ext cx="130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Prof. Lars </a:t>
            </a:r>
            <a:r>
              <a:rPr lang="en-US" sz="1100" dirty="0" err="1"/>
              <a:t>Jermiin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109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58181"/>
            <a:ext cx="5498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Taylor and Turnbull (2005) Mitochondrial DNA mutations in human disease. </a:t>
            </a:r>
            <a:r>
              <a:rPr lang="en-AU" altLang="en-US" sz="800" i="1" dirty="0">
                <a:hlinkClick r:id="rId5"/>
              </a:rPr>
              <a:t>Nature Reviews Genetics</a:t>
            </a:r>
            <a:r>
              <a:rPr lang="en-AU" altLang="en-US" sz="800" dirty="0">
                <a:hlinkClick r:id="rId5"/>
              </a:rPr>
              <a:t> </a:t>
            </a:r>
            <a:r>
              <a:rPr lang="en-AU" altLang="en-US" sz="800" b="1" dirty="0">
                <a:hlinkClick r:id="rId5"/>
              </a:rPr>
              <a:t>6</a:t>
            </a:r>
            <a:r>
              <a:rPr lang="en-AU" altLang="en-US" sz="800" dirty="0">
                <a:hlinkClick r:id="rId5"/>
              </a:rPr>
              <a:t>(5): 389-402</a:t>
            </a:r>
            <a:endParaRPr lang="en-AU" altLang="en-US" sz="800" dirty="0"/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4911953"/>
            <a:ext cx="42707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6"/>
              </a:rPr>
              <a:t>Gorman, et al. (2016) Mitochondrial diseases. </a:t>
            </a:r>
            <a:r>
              <a:rPr lang="en-AU" altLang="en-US" sz="800" i="1" dirty="0">
                <a:hlinkClick r:id="rId6"/>
              </a:rPr>
              <a:t>Nature Reviews Disease Primers</a:t>
            </a:r>
            <a:r>
              <a:rPr lang="en-AU" altLang="en-US" sz="800" dirty="0">
                <a:hlinkClick r:id="rId6"/>
              </a:rPr>
              <a:t> </a:t>
            </a:r>
            <a:r>
              <a:rPr lang="en-AU" altLang="en-US" sz="800" b="1" dirty="0">
                <a:hlinkClick r:id="rId6"/>
              </a:rPr>
              <a:t>2</a:t>
            </a:r>
            <a:r>
              <a:rPr lang="en-AU" altLang="en-US" sz="800" dirty="0">
                <a:hlinkClick r:id="rId6"/>
              </a:rPr>
              <a:t>: 16080</a:t>
            </a:r>
            <a:endParaRPr lang="en-AU" altLang="en-US" sz="800" dirty="0"/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Mitochondrial DNA (mtDNA)</a:t>
            </a:r>
            <a:br>
              <a:rPr lang="en-AU" altLang="en-US" dirty="0"/>
            </a:br>
            <a:r>
              <a:rPr lang="en-AU" altLang="en-US" dirty="0"/>
              <a:t>and human disease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4"/>
              </a:rPr>
              <a:t>23andMe</a:t>
            </a:r>
            <a:endParaRPr lang="en-AU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573088"/>
            <a:ext cx="8951218" cy="857250"/>
          </a:xfrm>
        </p:spPr>
        <p:txBody>
          <a:bodyPr/>
          <a:lstStyle/>
          <a:p>
            <a:r>
              <a:rPr lang="en-AU" altLang="en-US" dirty="0"/>
              <a:t>mtDNA is used to track evolutionary history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3"/>
              </a:rPr>
              <a:t>23andMe</a:t>
            </a:r>
            <a:endParaRPr lang="en-AU" altLang="en-US" sz="800" dirty="0"/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 dirty="0">
                <a:solidFill>
                  <a:srgbClr val="FF0000"/>
                </a:solidFill>
              </a:rPr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74158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van Oven (2015) PhyloTree Build 17: Growing the human mitochondrial DNA tree. </a:t>
            </a:r>
            <a:r>
              <a:rPr lang="en-AU" altLang="en-US" sz="800" i="1" dirty="0">
                <a:hlinkClick r:id="rId5"/>
              </a:rPr>
              <a:t>Forensic Science International: Genetics Supplement Series</a:t>
            </a:r>
            <a:r>
              <a:rPr lang="en-AU" altLang="en-US" sz="800" dirty="0">
                <a:hlinkClick r:id="rId5"/>
              </a:rPr>
              <a:t> </a:t>
            </a:r>
            <a:r>
              <a:rPr lang="en-AU" altLang="en-US" sz="800" b="1" dirty="0">
                <a:hlinkClick r:id="rId5"/>
              </a:rPr>
              <a:t>5</a:t>
            </a:r>
            <a:r>
              <a:rPr lang="en-AU" altLang="en-US" sz="800" dirty="0">
                <a:hlinkClick r:id="rId5"/>
              </a:rPr>
              <a:t>: e392-e394</a:t>
            </a:r>
            <a:endParaRPr lang="en-AU" altLang="en-US" sz="8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3C454FC-5A41-7B43-AA1C-18E109D0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" y="2990540"/>
            <a:ext cx="17327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400" dirty="0">
                <a:solidFill>
                  <a:srgbClr val="FF0000"/>
                </a:solidFill>
              </a:rPr>
              <a:t>G → A mutation at position 8860 and 15326 defines haplogroup H2a2a1</a:t>
            </a:r>
          </a:p>
        </p:txBody>
      </p:sp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mtDNA haplogroups are a proxy for phylogenetic placement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C8A07-A067-F74E-8265-E35AC6078D9E}"/>
              </a:ext>
            </a:extLst>
          </p:cNvPr>
          <p:cNvCxnSpPr>
            <a:cxnSpLocks/>
          </p:cNvCxnSpPr>
          <p:nvPr/>
        </p:nvCxnSpPr>
        <p:spPr>
          <a:xfrm flipV="1">
            <a:off x="1083071" y="2243264"/>
            <a:ext cx="464593" cy="747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632</TotalTime>
  <Words>1396</Words>
  <Application>Microsoft Macintosh PowerPoint</Application>
  <PresentationFormat>On-screen Show (16:9)</PresentationFormat>
  <Paragraphs>222</Paragraphs>
  <Slides>22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 and human disease</vt:lpstr>
      <vt:lpstr>Mitochondrial DNA (mtDNA)</vt:lpstr>
      <vt:lpstr>mtDNA is used to track evolutionary history</vt:lpstr>
      <vt:lpstr>mtDNA Haplogroups</vt:lpstr>
      <vt:lpstr>mtDNA haplogroups are a proxy for phylogenetic placement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is high-quality</vt:lpstr>
      <vt:lpstr>Reference alignment/panel is globally diverse</vt:lpstr>
      <vt:lpstr>All major macrohaplogroups represented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105</cp:revision>
  <dcterms:created xsi:type="dcterms:W3CDTF">2010-10-19T05:25:31Z</dcterms:created>
  <dcterms:modified xsi:type="dcterms:W3CDTF">2020-08-28T14:22:36Z</dcterms:modified>
</cp:coreProperties>
</file>